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5"/>
  </p:notesMasterIdLst>
  <p:sldIdLst>
    <p:sldId id="266" r:id="rId3"/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</p:sldIdLst>
  <p:sldSz cx="14630400" cy="8229600"/>
  <p:notesSz cx="8229600" cy="14630400"/>
  <p:embeddedFontLst>
    <p:embeddedFont>
      <p:font typeface="Kanit" pitchFamily="34" charset="0"/>
      <p:bold r:id="rId20"/>
    </p:embeddedFont>
    <p:embeddedFont>
      <p:font typeface="Kanit" pitchFamily="34" charset="-122"/>
      <p:bold r:id="rId21"/>
    </p:embeddedFont>
    <p:embeddedFont>
      <p:font typeface="Kanit" pitchFamily="34" charset="-120"/>
      <p:bold r:id="rId22"/>
    </p:embeddedFont>
    <p:embeddedFont>
      <p:font typeface="Martel Sans" panose="00000800000000000000" pitchFamily="34" charset="0"/>
      <p:bold r:id="rId23"/>
    </p:embeddedFont>
    <p:embeddedFont>
      <p:font typeface="Martel Sans" panose="00000800000000000000" pitchFamily="34" charset="-122"/>
      <p:bold r:id="rId24"/>
    </p:embeddedFont>
    <p:embeddedFont>
      <p:font typeface="Martel Sans" panose="00000800000000000000" pitchFamily="34" charset="-120"/>
      <p:bold r:id="rId25"/>
    </p:embeddedFont>
    <p:embeddedFont>
      <p:font typeface="Calibri" panose="020F0502020204030204" charset="0"/>
      <p:regular r:id="rId26"/>
      <p:bold r:id="rId27"/>
      <p:italic r:id="rId28"/>
      <p:boldItalic r:id="rId2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font" Target="fonts/font10.fntdata"/><Relationship Id="rId28" Type="http://schemas.openxmlformats.org/officeDocument/2006/relationships/font" Target="fonts/font9.fntdata"/><Relationship Id="rId27" Type="http://schemas.openxmlformats.org/officeDocument/2006/relationships/font" Target="fonts/font8.fntdata"/><Relationship Id="rId26" Type="http://schemas.openxmlformats.org/officeDocument/2006/relationships/font" Target="fonts/font7.fntdata"/><Relationship Id="rId25" Type="http://schemas.openxmlformats.org/officeDocument/2006/relationships/font" Target="fonts/font6.fntdata"/><Relationship Id="rId24" Type="http://schemas.openxmlformats.org/officeDocument/2006/relationships/font" Target="fonts/font5.fntdata"/><Relationship Id="rId23" Type="http://schemas.openxmlformats.org/officeDocument/2006/relationships/font" Target="fonts/font4.fntdata"/><Relationship Id="rId22" Type="http://schemas.openxmlformats.org/officeDocument/2006/relationships/font" Target="fonts/font3.fntdata"/><Relationship Id="rId21" Type="http://schemas.openxmlformats.org/officeDocument/2006/relationships/font" Target="fonts/font2.fntdata"/><Relationship Id="rId20" Type="http://schemas.openxmlformats.org/officeDocument/2006/relationships/font" Target="fonts/font1.fntdata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379980" y="2274570"/>
            <a:ext cx="4876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 </a:t>
            </a:r>
            <a:endParaRPr lang="en-US"/>
          </a:p>
        </p:txBody>
      </p:sp>
      <p:sp>
        <p:nvSpPr>
          <p:cNvPr id="6" name="Text 0"/>
          <p:cNvSpPr/>
          <p:nvPr/>
        </p:nvSpPr>
        <p:spPr>
          <a:xfrm>
            <a:off x="6672580" y="11430"/>
            <a:ext cx="7706995" cy="3055620"/>
          </a:xfrm>
          <a:prstGeom prst="rect">
            <a:avLst/>
          </a:prstGeom>
          <a:noFill/>
        </p:spPr>
        <p:txBody>
          <a:bodyPr wrap="square" lIns="0" tIns="0" rIns="0" bIns="0" rtlCol="0" anchor="t"/>
          <a:p>
            <a:pPr marL="0" indent="0" algn="ctr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Title:  Gym Management System: C++ Programming</a:t>
            </a:r>
            <a:endParaRPr lang="en-US" sz="6100" dirty="0"/>
          </a:p>
        </p:txBody>
      </p:sp>
      <p:sp>
        <p:nvSpPr>
          <p:cNvPr id="8" name="Text 0"/>
          <p:cNvSpPr/>
          <p:nvPr/>
        </p:nvSpPr>
        <p:spPr>
          <a:xfrm>
            <a:off x="837724" y="1367909"/>
            <a:ext cx="7468553" cy="2914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endParaRPr lang="en-US" sz="6100" dirty="0"/>
          </a:p>
        </p:txBody>
      </p:sp>
      <p:sp>
        <p:nvSpPr>
          <p:cNvPr id="11" name="Text Box 10"/>
          <p:cNvSpPr txBox="1"/>
          <p:nvPr/>
        </p:nvSpPr>
        <p:spPr>
          <a:xfrm>
            <a:off x="7256780" y="4439920"/>
            <a:ext cx="7315200" cy="171767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0" indent="0" algn="ctr">
              <a:lnSpc>
                <a:spcPts val="4350"/>
              </a:lnSpc>
              <a:buNone/>
            </a:pPr>
            <a:r>
              <a:rPr lang="en-US" sz="4000" b="1" dirty="0">
                <a:solidFill>
                  <a:srgbClr val="FFFFFF"/>
                </a:solidFill>
                <a:latin typeface="Times New Roman" panose="02020603050405020304" charset="0"/>
                <a:ea typeface="Kanit" pitchFamily="34" charset="-122"/>
                <a:cs typeface="Times New Roman" panose="02020603050405020304" charset="0"/>
                <a:sym typeface="+mn-ea"/>
              </a:rPr>
              <a:t>Presented by</a:t>
            </a:r>
            <a:endParaRPr lang="en-US" sz="4000" b="1" dirty="0">
              <a:solidFill>
                <a:srgbClr val="FFFFFF"/>
              </a:solidFill>
              <a:latin typeface="Times New Roman" panose="02020603050405020304" charset="0"/>
              <a:ea typeface="Kanit" pitchFamily="34" charset="-122"/>
              <a:cs typeface="Times New Roman" panose="02020603050405020304" charset="0"/>
              <a:sym typeface="+mn-ea"/>
            </a:endParaRPr>
          </a:p>
          <a:p>
            <a:pPr marL="0" indent="0" algn="ctr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Times New Roman" panose="02020603050405020304" charset="0"/>
                <a:ea typeface="Kanit" pitchFamily="34" charset="-122"/>
                <a:cs typeface="Times New Roman" panose="02020603050405020304" charset="0"/>
                <a:sym typeface="+mn-ea"/>
              </a:rPr>
              <a:t>K. Madhusudhan(192210035)</a:t>
            </a:r>
            <a:endParaRPr lang="en-US" sz="3500" dirty="0">
              <a:solidFill>
                <a:srgbClr val="FFFFFF"/>
              </a:solidFill>
              <a:latin typeface="Times New Roman" panose="02020603050405020304" charset="0"/>
              <a:ea typeface="Kanit" pitchFamily="34" charset="-122"/>
              <a:cs typeface="Times New Roman" panose="02020603050405020304" charset="0"/>
              <a:sym typeface="+mn-ea"/>
            </a:endParaRPr>
          </a:p>
          <a:p>
            <a:pPr marL="0" indent="0" algn="ctr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Times New Roman" panose="02020603050405020304" charset="0"/>
                <a:ea typeface="Kanit" pitchFamily="34" charset="-122"/>
                <a:cs typeface="Times New Roman" panose="02020603050405020304" charset="0"/>
                <a:sym typeface="+mn-ea"/>
              </a:rPr>
              <a:t>D. akash(192210443)</a:t>
            </a:r>
            <a:endParaRPr lang="en-US" sz="3500" dirty="0">
              <a:solidFill>
                <a:srgbClr val="FFFFFF"/>
              </a:solidFill>
              <a:latin typeface="Times New Roman" panose="02020603050405020304" charset="0"/>
              <a:ea typeface="Kanit" pitchFamily="3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4" name="Picture 13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-24130"/>
            <a:ext cx="6672580" cy="825373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2577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09" y="1671638"/>
            <a:ext cx="4889183" cy="488918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22576" y="656987"/>
            <a:ext cx="6990755" cy="70270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Security and Access Control</a:t>
            </a:r>
            <a:endParaRPr lang="en-US" sz="4400" dirty="0"/>
          </a:p>
        </p:txBody>
      </p:sp>
      <p:sp>
        <p:nvSpPr>
          <p:cNvPr id="5" name="Text 1"/>
          <p:cNvSpPr/>
          <p:nvPr/>
        </p:nvSpPr>
        <p:spPr>
          <a:xfrm>
            <a:off x="6322576" y="1718072"/>
            <a:ext cx="7471648" cy="76461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incorporates robust security measures to protect sensitive data, ensuring secure access and data integrity.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6322576" y="3020139"/>
            <a:ext cx="537567" cy="537567"/>
          </a:xfrm>
          <a:prstGeom prst="roundRect">
            <a:avLst>
              <a:gd name="adj" fmla="val 6667"/>
            </a:avLst>
          </a:prstGeom>
          <a:solidFill>
            <a:srgbClr val="2F2B54"/>
          </a:solidFill>
        </p:spPr>
      </p:sp>
      <p:sp>
        <p:nvSpPr>
          <p:cNvPr id="7" name="Text 3"/>
          <p:cNvSpPr/>
          <p:nvPr/>
        </p:nvSpPr>
        <p:spPr>
          <a:xfrm>
            <a:off x="6537484" y="3120271"/>
            <a:ext cx="107633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7098982" y="3020139"/>
            <a:ext cx="2810947" cy="351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098982" y="3514844"/>
            <a:ext cx="2839998" cy="15292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Secure login credentials and multi-factor authentication for members and staff.</a:t>
            </a:r>
            <a:endParaRPr lang="en-US" sz="1850" dirty="0"/>
          </a:p>
        </p:txBody>
      </p:sp>
      <p:sp>
        <p:nvSpPr>
          <p:cNvPr id="10" name="Shape 6"/>
          <p:cNvSpPr/>
          <p:nvPr/>
        </p:nvSpPr>
        <p:spPr>
          <a:xfrm>
            <a:off x="10177820" y="3020139"/>
            <a:ext cx="537567" cy="537567"/>
          </a:xfrm>
          <a:prstGeom prst="roundRect">
            <a:avLst>
              <a:gd name="adj" fmla="val 6667"/>
            </a:avLst>
          </a:prstGeom>
          <a:solidFill>
            <a:srgbClr val="2F2B54"/>
          </a:solidFill>
        </p:spPr>
      </p:sp>
      <p:sp>
        <p:nvSpPr>
          <p:cNvPr id="11" name="Text 7"/>
          <p:cNvSpPr/>
          <p:nvPr/>
        </p:nvSpPr>
        <p:spPr>
          <a:xfrm>
            <a:off x="10360700" y="3120271"/>
            <a:ext cx="171688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8"/>
          <p:cNvSpPr/>
          <p:nvPr/>
        </p:nvSpPr>
        <p:spPr>
          <a:xfrm>
            <a:off x="10954226" y="3020139"/>
            <a:ext cx="2810947" cy="351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Data Encryption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10954226" y="3514844"/>
            <a:ext cx="2839998" cy="1146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Encryption of sensitive member information and financial data.</a:t>
            </a:r>
            <a:endParaRPr lang="en-US" sz="1850" dirty="0"/>
          </a:p>
        </p:txBody>
      </p:sp>
      <p:sp>
        <p:nvSpPr>
          <p:cNvPr id="14" name="Shape 10"/>
          <p:cNvSpPr/>
          <p:nvPr/>
        </p:nvSpPr>
        <p:spPr>
          <a:xfrm>
            <a:off x="6322576" y="5551646"/>
            <a:ext cx="537567" cy="537567"/>
          </a:xfrm>
          <a:prstGeom prst="roundRect">
            <a:avLst>
              <a:gd name="adj" fmla="val 6667"/>
            </a:avLst>
          </a:prstGeom>
          <a:solidFill>
            <a:srgbClr val="2F2B54"/>
          </a:solidFill>
        </p:spPr>
      </p:sp>
      <p:sp>
        <p:nvSpPr>
          <p:cNvPr id="15" name="Text 11"/>
          <p:cNvSpPr/>
          <p:nvPr/>
        </p:nvSpPr>
        <p:spPr>
          <a:xfrm>
            <a:off x="6503789" y="5651778"/>
            <a:ext cx="175022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2"/>
          <p:cNvSpPr/>
          <p:nvPr/>
        </p:nvSpPr>
        <p:spPr>
          <a:xfrm>
            <a:off x="7098982" y="5551646"/>
            <a:ext cx="2810947" cy="3513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Access Control</a:t>
            </a:r>
            <a:endParaRPr lang="en-US" sz="2200" dirty="0"/>
          </a:p>
        </p:txBody>
      </p:sp>
      <p:sp>
        <p:nvSpPr>
          <p:cNvPr id="17" name="Text 13"/>
          <p:cNvSpPr/>
          <p:nvPr/>
        </p:nvSpPr>
        <p:spPr>
          <a:xfrm>
            <a:off x="7098982" y="6046351"/>
            <a:ext cx="2839998" cy="152923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Role-based access control to restrict access to specific features and data.</a:t>
            </a:r>
            <a:endParaRPr lang="en-US" sz="1850" dirty="0"/>
          </a:p>
        </p:txBody>
      </p:sp>
      <p:sp>
        <p:nvSpPr>
          <p:cNvPr id="18" name="Shape 14"/>
          <p:cNvSpPr/>
          <p:nvPr/>
        </p:nvSpPr>
        <p:spPr>
          <a:xfrm>
            <a:off x="10177820" y="5551646"/>
            <a:ext cx="537567" cy="537567"/>
          </a:xfrm>
          <a:prstGeom prst="roundRect">
            <a:avLst>
              <a:gd name="adj" fmla="val 6667"/>
            </a:avLst>
          </a:prstGeom>
          <a:solidFill>
            <a:srgbClr val="2F2B54"/>
          </a:solidFill>
        </p:spPr>
      </p:sp>
      <p:sp>
        <p:nvSpPr>
          <p:cNvPr id="19" name="Text 15"/>
          <p:cNvSpPr/>
          <p:nvPr/>
        </p:nvSpPr>
        <p:spPr>
          <a:xfrm>
            <a:off x="10354985" y="5651778"/>
            <a:ext cx="183118" cy="3373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6"/>
          <p:cNvSpPr/>
          <p:nvPr/>
        </p:nvSpPr>
        <p:spPr>
          <a:xfrm>
            <a:off x="10954226" y="5551646"/>
            <a:ext cx="2839998" cy="7027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Regular Security Audits</a:t>
            </a:r>
            <a:endParaRPr lang="en-US" sz="2200" dirty="0"/>
          </a:p>
        </p:txBody>
      </p:sp>
      <p:sp>
        <p:nvSpPr>
          <p:cNvPr id="21" name="Text 17"/>
          <p:cNvSpPr/>
          <p:nvPr/>
        </p:nvSpPr>
        <p:spPr>
          <a:xfrm>
            <a:off x="10954226" y="6397704"/>
            <a:ext cx="2839998" cy="114692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Regular security audits to identify and mitigate potential vulnerabilities.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763" y="602456"/>
            <a:ext cx="6494859" cy="64436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Scalability and Maintenance</a:t>
            </a:r>
            <a:endParaRPr lang="en-US" sz="4050" dirty="0"/>
          </a:p>
        </p:txBody>
      </p:sp>
      <p:sp>
        <p:nvSpPr>
          <p:cNvPr id="3" name="Text 1"/>
          <p:cNvSpPr/>
          <p:nvPr/>
        </p:nvSpPr>
        <p:spPr>
          <a:xfrm>
            <a:off x="766763" y="1684973"/>
            <a:ext cx="13096875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gym management system is designed for scalability, allowing for future expansion to accommodate growing member bases and evolving features.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6763" y="2632472"/>
            <a:ext cx="6384131" cy="394561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66763" y="6851928"/>
            <a:ext cx="2577465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Scalability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766763" y="7305556"/>
            <a:ext cx="6384131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can be easily scaled to handle a larger number of members, equipment, and staff.</a:t>
            </a:r>
            <a:endParaRPr lang="en-US" sz="17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9506" y="2632472"/>
            <a:ext cx="6384131" cy="394561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479506" y="6851928"/>
            <a:ext cx="2577465" cy="32218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Maintenance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479506" y="7305556"/>
            <a:ext cx="6384131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Regular updates and bug fixes ensure the system remains secure and functional.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0" y="0"/>
            <a:ext cx="14630400" cy="8229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spcAft>
                <a:spcPct val="60000"/>
              </a:spcAft>
            </a:pPr>
            <a:r>
              <a:rPr lang="en-US" altLang="zh-CN" sz="5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Pseudocode for Gym Management System:</a:t>
            </a:r>
            <a:endParaRPr lang="en-US" altLang="zh-CN" sz="5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AutoNum type="arabicPeriod"/>
            </a:pPr>
            <a:r>
              <a:rPr lang="en-US" altLang="zh-CN" sz="45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Initialize System</a:t>
            </a:r>
            <a:endParaRPr lang="en-US" altLang="zh-CN" sz="45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AutoNum type="arabicPeriod"/>
            </a:pPr>
            <a:r>
              <a:rPr lang="en-US" altLang="zh-CN" sz="45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Main Menu Options</a:t>
            </a:r>
            <a:endParaRPr lang="en-US" altLang="zh-CN" sz="45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AutoNum type="arabicPeriod"/>
            </a:pPr>
            <a:r>
              <a:rPr lang="en-US" altLang="zh-CN" sz="45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Register New Member</a:t>
            </a:r>
            <a:endParaRPr lang="en-US" altLang="zh-CN" sz="45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AutoNum type="arabicPeriod"/>
            </a:pPr>
            <a:r>
              <a:rPr lang="en-US" altLang="zh-CN" sz="45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View Member Details</a:t>
            </a:r>
            <a:endParaRPr lang="en-US" altLang="zh-CN" sz="45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AutoNum type="arabicPeriod"/>
            </a:pPr>
            <a:r>
              <a:rPr lang="en-US" altLang="zh-CN" sz="45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Manage Equipment</a:t>
            </a:r>
            <a:endParaRPr lang="en-US" altLang="zh-CN" sz="45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AutoNum type="arabicPeriod"/>
            </a:pPr>
            <a:r>
              <a:rPr lang="en-US" altLang="zh-CN" sz="45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Track Schedules</a:t>
            </a:r>
            <a:endParaRPr lang="en-US" altLang="zh-CN" sz="45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AutoNum type="arabicPeriod"/>
            </a:pPr>
            <a:r>
              <a:rPr lang="en-US" altLang="zh-CN" sz="45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Process Payments</a:t>
            </a:r>
            <a:endParaRPr lang="en-US" altLang="zh-CN" sz="45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algn="ctr">
              <a:buAutoNum type="arabicPeriod"/>
            </a:pPr>
            <a:r>
              <a:rPr lang="en-US" altLang="zh-CN" sz="450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Exit System</a:t>
            </a:r>
            <a:endParaRPr lang="en-US" altLang="zh-CN" sz="4500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3657600" y="2119630"/>
            <a:ext cx="7315200" cy="20402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ctr">
              <a:spcAft>
                <a:spcPct val="60000"/>
              </a:spcAft>
            </a:pPr>
            <a:r>
              <a:rPr lang="en-US" altLang="zh-CN" sz="10000" b="1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ea"/>
              </a:rPr>
              <a:t>THANK  YOU !</a:t>
            </a:r>
            <a:endParaRPr lang="en-US" altLang="zh-CN" sz="10000" b="1">
              <a:solidFill>
                <a:schemeClr val="bg1"/>
              </a:solidFill>
              <a:latin typeface="Times New Roman" panose="02020603050405020304" charset="0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323" y="2334816"/>
            <a:ext cx="4887754" cy="355996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37724" y="1367909"/>
            <a:ext cx="7468553" cy="291465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Gym Management System: C++ Programming</a:t>
            </a:r>
            <a:endParaRPr lang="en-US" sz="6100" dirty="0"/>
          </a:p>
        </p:txBody>
      </p:sp>
      <p:sp>
        <p:nvSpPr>
          <p:cNvPr id="5" name="Text 1"/>
          <p:cNvSpPr/>
          <p:nvPr/>
        </p:nvSpPr>
        <p:spPr>
          <a:xfrm>
            <a:off x="837724" y="4641533"/>
            <a:ext cx="7468553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This presentation will outline the development of a comprehensive gym management system using the C++ programming language. The system aims to streamline gym operations, enhance member experiences, and provide valuable data for management.</a:t>
            </a:r>
            <a:endParaRPr lang="en-US" sz="1850" dirty="0"/>
          </a:p>
        </p:txBody>
      </p:sp>
      <p:sp>
        <p:nvSpPr>
          <p:cNvPr id="6" name="Shape 2"/>
          <p:cNvSpPr/>
          <p:nvPr/>
        </p:nvSpPr>
        <p:spPr>
          <a:xfrm>
            <a:off x="837724" y="6460688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8" name="Text 3"/>
          <p:cNvSpPr/>
          <p:nvPr/>
        </p:nvSpPr>
        <p:spPr>
          <a:xfrm>
            <a:off x="1340287" y="6442829"/>
            <a:ext cx="4098131" cy="41886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endParaRPr lang="en-US" sz="2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" y="2704624"/>
            <a:ext cx="5013960" cy="28203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47911" y="632698"/>
            <a:ext cx="7820978" cy="11115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Introduction to the Gym Management System</a:t>
            </a:r>
            <a:endParaRPr lang="en-US" sz="3500" dirty="0"/>
          </a:p>
        </p:txBody>
      </p:sp>
      <p:sp>
        <p:nvSpPr>
          <p:cNvPr id="5" name="Text 1"/>
          <p:cNvSpPr/>
          <p:nvPr/>
        </p:nvSpPr>
        <p:spPr>
          <a:xfrm>
            <a:off x="6147911" y="2027753"/>
            <a:ext cx="7820978" cy="1209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gym management system is designed to address the unique needs of modern gyms, providing a centralized platform for managing members, scheduling workouts, tracking progress, and more. This system leverages the power of C++ to ensure efficiency, scalability, and robust functionality.</a:t>
            </a:r>
            <a:endParaRPr lang="en-US" sz="1450" dirty="0"/>
          </a:p>
        </p:txBody>
      </p:sp>
      <p:sp>
        <p:nvSpPr>
          <p:cNvPr id="6" name="Shape 2"/>
          <p:cNvSpPr/>
          <p:nvPr/>
        </p:nvSpPr>
        <p:spPr>
          <a:xfrm>
            <a:off x="6147911" y="3449955"/>
            <a:ext cx="3816072" cy="1978938"/>
          </a:xfrm>
          <a:prstGeom prst="roundRect">
            <a:avLst>
              <a:gd name="adj" fmla="val 1433"/>
            </a:avLst>
          </a:prstGeom>
          <a:solidFill>
            <a:srgbClr val="2F2B54"/>
          </a:solidFill>
        </p:spPr>
      </p:sp>
      <p:sp>
        <p:nvSpPr>
          <p:cNvPr id="7" name="Text 3"/>
          <p:cNvSpPr/>
          <p:nvPr/>
        </p:nvSpPr>
        <p:spPr>
          <a:xfrm>
            <a:off x="6336863" y="3638907"/>
            <a:ext cx="2573536" cy="2780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Membership Management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336863" y="4030266"/>
            <a:ext cx="3438168" cy="1209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enables seamless member registration, tracking of membership details, and management of subscriptions.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10152936" y="3449955"/>
            <a:ext cx="3816072" cy="1978938"/>
          </a:xfrm>
          <a:prstGeom prst="roundRect">
            <a:avLst>
              <a:gd name="adj" fmla="val 1433"/>
            </a:avLst>
          </a:prstGeom>
          <a:solidFill>
            <a:srgbClr val="2F2B54"/>
          </a:solidFill>
        </p:spPr>
      </p:sp>
      <p:sp>
        <p:nvSpPr>
          <p:cNvPr id="10" name="Text 6"/>
          <p:cNvSpPr/>
          <p:nvPr/>
        </p:nvSpPr>
        <p:spPr>
          <a:xfrm>
            <a:off x="10341888" y="3638907"/>
            <a:ext cx="2223611" cy="2780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Workout Planning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10341888" y="4030266"/>
            <a:ext cx="3438168" cy="1209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Members can access personalized workout plans, track their progress, and schedule appointments with trainers.</a:t>
            </a:r>
            <a:endParaRPr lang="en-US" sz="1450" dirty="0"/>
          </a:p>
        </p:txBody>
      </p:sp>
      <p:sp>
        <p:nvSpPr>
          <p:cNvPr id="12" name="Shape 8"/>
          <p:cNvSpPr/>
          <p:nvPr/>
        </p:nvSpPr>
        <p:spPr>
          <a:xfrm>
            <a:off x="6147911" y="5617845"/>
            <a:ext cx="3816072" cy="1978938"/>
          </a:xfrm>
          <a:prstGeom prst="roundRect">
            <a:avLst>
              <a:gd name="adj" fmla="val 1433"/>
            </a:avLst>
          </a:prstGeom>
          <a:solidFill>
            <a:srgbClr val="2F2B54"/>
          </a:solidFill>
        </p:spPr>
      </p:sp>
      <p:sp>
        <p:nvSpPr>
          <p:cNvPr id="13" name="Text 9"/>
          <p:cNvSpPr/>
          <p:nvPr/>
        </p:nvSpPr>
        <p:spPr>
          <a:xfrm>
            <a:off x="6336863" y="5806797"/>
            <a:ext cx="2427922" cy="2780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Equipment Management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6336863" y="6198156"/>
            <a:ext cx="3438168" cy="90725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allows for inventory tracking, maintenance scheduling, and efficient allocation of equipment.</a:t>
            </a:r>
            <a:endParaRPr lang="en-US" sz="1450" dirty="0"/>
          </a:p>
        </p:txBody>
      </p:sp>
      <p:sp>
        <p:nvSpPr>
          <p:cNvPr id="15" name="Shape 11"/>
          <p:cNvSpPr/>
          <p:nvPr/>
        </p:nvSpPr>
        <p:spPr>
          <a:xfrm>
            <a:off x="10152936" y="5617845"/>
            <a:ext cx="3816072" cy="1978938"/>
          </a:xfrm>
          <a:prstGeom prst="roundRect">
            <a:avLst>
              <a:gd name="adj" fmla="val 1433"/>
            </a:avLst>
          </a:prstGeom>
          <a:solidFill>
            <a:srgbClr val="2F2B54"/>
          </a:solidFill>
        </p:spPr>
      </p:sp>
      <p:sp>
        <p:nvSpPr>
          <p:cNvPr id="16" name="Text 12"/>
          <p:cNvSpPr/>
          <p:nvPr/>
        </p:nvSpPr>
        <p:spPr>
          <a:xfrm>
            <a:off x="10341888" y="5806797"/>
            <a:ext cx="2398990" cy="27801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Reporting and Analytics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10341888" y="6198156"/>
            <a:ext cx="3438168" cy="120967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4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provides valuable insights into gym usage patterns, member preferences, and financial performance.</a:t>
            </a:r>
            <a:endParaRPr lang="en-US" sz="14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16762"/>
            <a:ext cx="6796921" cy="7040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Key Features of the System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2899529"/>
            <a:ext cx="12954952" cy="76604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gym management system offers a range of essential features designed to optimize gym operations and enhance member engagement.</a:t>
            </a:r>
            <a:endParaRPr lang="en-US" sz="1850" dirty="0"/>
          </a:p>
        </p:txBody>
      </p:sp>
      <p:sp>
        <p:nvSpPr>
          <p:cNvPr id="4" name="Text 2"/>
          <p:cNvSpPr/>
          <p:nvPr/>
        </p:nvSpPr>
        <p:spPr>
          <a:xfrm>
            <a:off x="837724" y="417409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Member Management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837724" y="4765358"/>
            <a:ext cx="392858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Register new members, manage their profiles, track membership details, and generate membership reports.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5357813" y="4174093"/>
            <a:ext cx="2816185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Workout Scheduling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57813" y="4765358"/>
            <a:ext cx="3928586" cy="153209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Create personalized workout plans, schedule appointments with trainers, and track member progress.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4174093"/>
            <a:ext cx="3074194" cy="3519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Equipment Management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765358"/>
            <a:ext cx="3928586" cy="114907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Maintain an inventory of equipment, schedule maintenance, and track equipment usage.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41" y="2441019"/>
            <a:ext cx="4983718" cy="334744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89821" y="661273"/>
            <a:ext cx="6722269" cy="5911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User Interface and Functionality</a:t>
            </a:r>
            <a:endParaRPr lang="en-US" sz="3700" dirty="0"/>
          </a:p>
        </p:txBody>
      </p:sp>
      <p:sp>
        <p:nvSpPr>
          <p:cNvPr id="5" name="Text 1"/>
          <p:cNvSpPr/>
          <p:nvPr/>
        </p:nvSpPr>
        <p:spPr>
          <a:xfrm>
            <a:off x="6189821" y="1553885"/>
            <a:ext cx="7737158" cy="964406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features a user-friendly interface designed to be intuitive for both gym staff and members. It allows for easy navigation, efficient data entry, and quick access to essential information.</a:t>
            </a:r>
            <a:endParaRPr lang="en-US" sz="15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9821" y="2744391"/>
            <a:ext cx="1004887" cy="160793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496175" y="2945368"/>
            <a:ext cx="2364581" cy="295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Member Login</a:t>
            </a:r>
            <a:endParaRPr lang="en-US" sz="1850" dirty="0"/>
          </a:p>
        </p:txBody>
      </p:sp>
      <p:sp>
        <p:nvSpPr>
          <p:cNvPr id="8" name="Text 3"/>
          <p:cNvSpPr/>
          <p:nvPr/>
        </p:nvSpPr>
        <p:spPr>
          <a:xfrm>
            <a:off x="7496175" y="3361373"/>
            <a:ext cx="6430804" cy="6429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Members can log in to access their personalized profiles, workout plans, and progress reports.</a:t>
            </a:r>
            <a:endParaRPr lang="en-US" sz="15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821" y="4352330"/>
            <a:ext cx="1004887" cy="160793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496175" y="4553307"/>
            <a:ext cx="2364581" cy="295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Staff Dashboard</a:t>
            </a:r>
            <a:endParaRPr lang="en-US" sz="1850" dirty="0"/>
          </a:p>
        </p:txBody>
      </p:sp>
      <p:sp>
        <p:nvSpPr>
          <p:cNvPr id="11" name="Text 5"/>
          <p:cNvSpPr/>
          <p:nvPr/>
        </p:nvSpPr>
        <p:spPr>
          <a:xfrm>
            <a:off x="7496175" y="4969312"/>
            <a:ext cx="6430804" cy="6429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Gym staff can access a dashboard with comprehensive insights into gym operations, member data, and financial performance.</a:t>
            </a:r>
            <a:endParaRPr lang="en-US" sz="155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9821" y="5960269"/>
            <a:ext cx="1004887" cy="160793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496175" y="6161246"/>
            <a:ext cx="2581394" cy="29551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Equipment Management</a:t>
            </a:r>
            <a:endParaRPr lang="en-US" sz="1850" dirty="0"/>
          </a:p>
        </p:txBody>
      </p:sp>
      <p:sp>
        <p:nvSpPr>
          <p:cNvPr id="14" name="Text 7"/>
          <p:cNvSpPr/>
          <p:nvPr/>
        </p:nvSpPr>
        <p:spPr>
          <a:xfrm>
            <a:off x="7496175" y="6577251"/>
            <a:ext cx="6430804" cy="64293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Staff can manage equipment inventory, schedule maintenance, and track equipment availability.</a:t>
            </a:r>
            <a:endParaRPr lang="en-US" sz="15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4746" y="2457331"/>
            <a:ext cx="4984790" cy="331493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02231" y="889159"/>
            <a:ext cx="7166253" cy="5900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600"/>
              </a:lnSpc>
              <a:buNone/>
            </a:pPr>
            <a:r>
              <a:rPr lang="en-US" sz="37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Member Registration and Tracking</a:t>
            </a:r>
            <a:endParaRPr lang="en-US" sz="3700" dirty="0"/>
          </a:p>
        </p:txBody>
      </p:sp>
      <p:sp>
        <p:nvSpPr>
          <p:cNvPr id="5" name="Text 1"/>
          <p:cNvSpPr/>
          <p:nvPr/>
        </p:nvSpPr>
        <p:spPr>
          <a:xfrm>
            <a:off x="702231" y="1780103"/>
            <a:ext cx="7739539" cy="962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enables efficient member registration, providing a comprehensive platform for tracking member details, membership status, and other essential information.</a:t>
            </a:r>
            <a:endParaRPr lang="en-US" sz="1550" dirty="0"/>
          </a:p>
        </p:txBody>
      </p:sp>
      <p:sp>
        <p:nvSpPr>
          <p:cNvPr id="6" name="Shape 2"/>
          <p:cNvSpPr/>
          <p:nvPr/>
        </p:nvSpPr>
        <p:spPr>
          <a:xfrm>
            <a:off x="702231" y="3194328"/>
            <a:ext cx="451366" cy="451366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7" name="Text 3"/>
          <p:cNvSpPr/>
          <p:nvPr/>
        </p:nvSpPr>
        <p:spPr>
          <a:xfrm>
            <a:off x="882729" y="3278386"/>
            <a:ext cx="90368" cy="283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354217" y="3194328"/>
            <a:ext cx="2360652" cy="2950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Member Profiles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1354217" y="3609737"/>
            <a:ext cx="3117533" cy="1283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Members can create profiles with personal information, fitness goals, and emergency contact details.</a:t>
            </a:r>
            <a:endParaRPr lang="en-US" sz="1550" dirty="0"/>
          </a:p>
        </p:txBody>
      </p:sp>
      <p:sp>
        <p:nvSpPr>
          <p:cNvPr id="10" name="Shape 6"/>
          <p:cNvSpPr/>
          <p:nvPr/>
        </p:nvSpPr>
        <p:spPr>
          <a:xfrm>
            <a:off x="4672370" y="3194328"/>
            <a:ext cx="451366" cy="451366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11" name="Text 7"/>
          <p:cNvSpPr/>
          <p:nvPr/>
        </p:nvSpPr>
        <p:spPr>
          <a:xfrm>
            <a:off x="4825960" y="3278386"/>
            <a:ext cx="144185" cy="283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5324356" y="3194328"/>
            <a:ext cx="2360652" cy="2950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Membership Tracking</a:t>
            </a:r>
            <a:endParaRPr lang="en-US" sz="1850" dirty="0"/>
          </a:p>
        </p:txBody>
      </p:sp>
      <p:sp>
        <p:nvSpPr>
          <p:cNvPr id="13" name="Text 9"/>
          <p:cNvSpPr/>
          <p:nvPr/>
        </p:nvSpPr>
        <p:spPr>
          <a:xfrm>
            <a:off x="5324356" y="3609737"/>
            <a:ext cx="3117533" cy="96297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automatically tracks membership start dates, renewal dates, and payment history.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702231" y="5319951"/>
            <a:ext cx="451366" cy="451366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15" name="Text 11"/>
          <p:cNvSpPr/>
          <p:nvPr/>
        </p:nvSpPr>
        <p:spPr>
          <a:xfrm>
            <a:off x="854393" y="5404009"/>
            <a:ext cx="147042" cy="283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1354217" y="5319951"/>
            <a:ext cx="2360652" cy="2950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Membership Types</a:t>
            </a:r>
            <a:endParaRPr lang="en-US" sz="1850" dirty="0"/>
          </a:p>
        </p:txBody>
      </p:sp>
      <p:sp>
        <p:nvSpPr>
          <p:cNvPr id="17" name="Text 13"/>
          <p:cNvSpPr/>
          <p:nvPr/>
        </p:nvSpPr>
        <p:spPr>
          <a:xfrm>
            <a:off x="1354217" y="5735360"/>
            <a:ext cx="3117533" cy="128397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supports various membership types, including monthly, annual, and student memberships.</a:t>
            </a:r>
            <a:endParaRPr lang="en-US" sz="1550" dirty="0"/>
          </a:p>
        </p:txBody>
      </p:sp>
      <p:sp>
        <p:nvSpPr>
          <p:cNvPr id="18" name="Shape 14"/>
          <p:cNvSpPr/>
          <p:nvPr/>
        </p:nvSpPr>
        <p:spPr>
          <a:xfrm>
            <a:off x="4672370" y="5319951"/>
            <a:ext cx="451366" cy="451366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19" name="Text 15"/>
          <p:cNvSpPr/>
          <p:nvPr/>
        </p:nvSpPr>
        <p:spPr>
          <a:xfrm>
            <a:off x="4821079" y="5404009"/>
            <a:ext cx="153829" cy="28325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200" dirty="0"/>
          </a:p>
        </p:txBody>
      </p:sp>
      <p:sp>
        <p:nvSpPr>
          <p:cNvPr id="20" name="Text 16"/>
          <p:cNvSpPr/>
          <p:nvPr/>
        </p:nvSpPr>
        <p:spPr>
          <a:xfrm>
            <a:off x="5324356" y="5319951"/>
            <a:ext cx="2360652" cy="2950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Communication Tools</a:t>
            </a:r>
            <a:endParaRPr lang="en-US" sz="1850" dirty="0"/>
          </a:p>
        </p:txBody>
      </p:sp>
      <p:sp>
        <p:nvSpPr>
          <p:cNvPr id="21" name="Text 17"/>
          <p:cNvSpPr/>
          <p:nvPr/>
        </p:nvSpPr>
        <p:spPr>
          <a:xfrm>
            <a:off x="5324356" y="5735360"/>
            <a:ext cx="3117533" cy="16049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15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Members can receive email or SMS notifications for membership updates, upcoming appointments, and gym announcements.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672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118" y="221933"/>
            <a:ext cx="3596045" cy="778680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108025" y="488394"/>
            <a:ext cx="6677978" cy="5223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100"/>
              </a:lnSpc>
              <a:buNone/>
            </a:pPr>
            <a:r>
              <a:rPr lang="en-US" sz="32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Workout Scheduling and Monitoring</a:t>
            </a:r>
            <a:endParaRPr lang="en-US" sz="3250" dirty="0"/>
          </a:p>
        </p:txBody>
      </p:sp>
      <p:sp>
        <p:nvSpPr>
          <p:cNvPr id="5" name="Text 1"/>
          <p:cNvSpPr/>
          <p:nvPr/>
        </p:nvSpPr>
        <p:spPr>
          <a:xfrm>
            <a:off x="6108025" y="1277064"/>
            <a:ext cx="7900749" cy="568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allows members to schedule personalized workouts, track their progress, and access a comprehensive library of exercises.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6362938" y="2045256"/>
            <a:ext cx="22860" cy="5697022"/>
          </a:xfrm>
          <a:prstGeom prst="roundRect">
            <a:avLst>
              <a:gd name="adj" fmla="val 116548"/>
            </a:avLst>
          </a:prstGeom>
          <a:solidFill>
            <a:srgbClr val="48446D"/>
          </a:solidFill>
        </p:spPr>
      </p:sp>
      <p:sp>
        <p:nvSpPr>
          <p:cNvPr id="7" name="Shape 3"/>
          <p:cNvSpPr/>
          <p:nvPr/>
        </p:nvSpPr>
        <p:spPr>
          <a:xfrm>
            <a:off x="6551295" y="2433399"/>
            <a:ext cx="621625" cy="22860"/>
          </a:xfrm>
          <a:prstGeom prst="roundRect">
            <a:avLst>
              <a:gd name="adj" fmla="val 116548"/>
            </a:avLst>
          </a:prstGeom>
          <a:solidFill>
            <a:srgbClr val="48446D"/>
          </a:solidFill>
        </p:spPr>
      </p:sp>
      <p:sp>
        <p:nvSpPr>
          <p:cNvPr id="8" name="Shape 4"/>
          <p:cNvSpPr/>
          <p:nvPr/>
        </p:nvSpPr>
        <p:spPr>
          <a:xfrm>
            <a:off x="6174581" y="2245043"/>
            <a:ext cx="399574" cy="399574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9" name="Text 5"/>
          <p:cNvSpPr/>
          <p:nvPr/>
        </p:nvSpPr>
        <p:spPr>
          <a:xfrm>
            <a:off x="6334363" y="2319457"/>
            <a:ext cx="80010" cy="2507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1950" dirty="0"/>
          </a:p>
        </p:txBody>
      </p:sp>
      <p:sp>
        <p:nvSpPr>
          <p:cNvPr id="10" name="Text 6"/>
          <p:cNvSpPr/>
          <p:nvPr/>
        </p:nvSpPr>
        <p:spPr>
          <a:xfrm>
            <a:off x="7351276" y="2222778"/>
            <a:ext cx="2089547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Workout Plan Creation</a:t>
            </a:r>
            <a:endParaRPr lang="en-US" sz="1600" dirty="0"/>
          </a:p>
        </p:txBody>
      </p:sp>
      <p:sp>
        <p:nvSpPr>
          <p:cNvPr id="11" name="Text 7"/>
          <p:cNvSpPr/>
          <p:nvPr/>
        </p:nvSpPr>
        <p:spPr>
          <a:xfrm>
            <a:off x="7351276" y="2590443"/>
            <a:ext cx="6657499" cy="568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Members can work with trainers to create tailored workout plans based on their fitness goals and preferences.</a:t>
            </a:r>
            <a:endParaRPr lang="en-US" sz="1350" dirty="0"/>
          </a:p>
        </p:txBody>
      </p:sp>
      <p:sp>
        <p:nvSpPr>
          <p:cNvPr id="12" name="Shape 8"/>
          <p:cNvSpPr/>
          <p:nvPr/>
        </p:nvSpPr>
        <p:spPr>
          <a:xfrm>
            <a:off x="6551295" y="3902035"/>
            <a:ext cx="621625" cy="22860"/>
          </a:xfrm>
          <a:prstGeom prst="roundRect">
            <a:avLst>
              <a:gd name="adj" fmla="val 116548"/>
            </a:avLst>
          </a:prstGeom>
          <a:solidFill>
            <a:srgbClr val="48446D"/>
          </a:solidFill>
        </p:spPr>
      </p:sp>
      <p:sp>
        <p:nvSpPr>
          <p:cNvPr id="13" name="Shape 9"/>
          <p:cNvSpPr/>
          <p:nvPr/>
        </p:nvSpPr>
        <p:spPr>
          <a:xfrm>
            <a:off x="6174581" y="3713678"/>
            <a:ext cx="399574" cy="399574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14" name="Text 10"/>
          <p:cNvSpPr/>
          <p:nvPr/>
        </p:nvSpPr>
        <p:spPr>
          <a:xfrm>
            <a:off x="6310551" y="3788093"/>
            <a:ext cx="127635" cy="2507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1950" dirty="0"/>
          </a:p>
        </p:txBody>
      </p:sp>
      <p:sp>
        <p:nvSpPr>
          <p:cNvPr id="15" name="Text 11"/>
          <p:cNvSpPr/>
          <p:nvPr/>
        </p:nvSpPr>
        <p:spPr>
          <a:xfrm>
            <a:off x="7351276" y="3691414"/>
            <a:ext cx="2089547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Workout Scheduling</a:t>
            </a:r>
            <a:endParaRPr lang="en-US" sz="1600" dirty="0"/>
          </a:p>
        </p:txBody>
      </p:sp>
      <p:sp>
        <p:nvSpPr>
          <p:cNvPr id="16" name="Text 12"/>
          <p:cNvSpPr/>
          <p:nvPr/>
        </p:nvSpPr>
        <p:spPr>
          <a:xfrm>
            <a:off x="7351276" y="4059079"/>
            <a:ext cx="6657499" cy="568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Members can schedule individual workouts, group classes, and appointments with trainers.</a:t>
            </a:r>
            <a:endParaRPr lang="en-US" sz="1350" dirty="0"/>
          </a:p>
        </p:txBody>
      </p:sp>
      <p:sp>
        <p:nvSpPr>
          <p:cNvPr id="17" name="Shape 13"/>
          <p:cNvSpPr/>
          <p:nvPr/>
        </p:nvSpPr>
        <p:spPr>
          <a:xfrm>
            <a:off x="6551295" y="5370671"/>
            <a:ext cx="621625" cy="22860"/>
          </a:xfrm>
          <a:prstGeom prst="roundRect">
            <a:avLst>
              <a:gd name="adj" fmla="val 116548"/>
            </a:avLst>
          </a:prstGeom>
          <a:solidFill>
            <a:srgbClr val="48446D"/>
          </a:solidFill>
        </p:spPr>
      </p:sp>
      <p:sp>
        <p:nvSpPr>
          <p:cNvPr id="18" name="Shape 14"/>
          <p:cNvSpPr/>
          <p:nvPr/>
        </p:nvSpPr>
        <p:spPr>
          <a:xfrm>
            <a:off x="6174581" y="5182314"/>
            <a:ext cx="399574" cy="399574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19" name="Text 15"/>
          <p:cNvSpPr/>
          <p:nvPr/>
        </p:nvSpPr>
        <p:spPr>
          <a:xfrm>
            <a:off x="6309241" y="5256728"/>
            <a:ext cx="130135" cy="2507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1950" dirty="0"/>
          </a:p>
        </p:txBody>
      </p:sp>
      <p:sp>
        <p:nvSpPr>
          <p:cNvPr id="20" name="Text 16"/>
          <p:cNvSpPr/>
          <p:nvPr/>
        </p:nvSpPr>
        <p:spPr>
          <a:xfrm>
            <a:off x="7351276" y="5160050"/>
            <a:ext cx="2089547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Progress Tracking</a:t>
            </a:r>
            <a:endParaRPr lang="en-US" sz="1600" dirty="0"/>
          </a:p>
        </p:txBody>
      </p:sp>
      <p:sp>
        <p:nvSpPr>
          <p:cNvPr id="21" name="Text 17"/>
          <p:cNvSpPr/>
          <p:nvPr/>
        </p:nvSpPr>
        <p:spPr>
          <a:xfrm>
            <a:off x="7351276" y="5527715"/>
            <a:ext cx="6657499" cy="568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Members can track their progress through detailed workout logs, weightlifting records, and fitness assessments.</a:t>
            </a:r>
            <a:endParaRPr lang="en-US" sz="1350" dirty="0"/>
          </a:p>
        </p:txBody>
      </p:sp>
      <p:sp>
        <p:nvSpPr>
          <p:cNvPr id="22" name="Shape 18"/>
          <p:cNvSpPr/>
          <p:nvPr/>
        </p:nvSpPr>
        <p:spPr>
          <a:xfrm>
            <a:off x="6551295" y="6839307"/>
            <a:ext cx="621625" cy="22860"/>
          </a:xfrm>
          <a:prstGeom prst="roundRect">
            <a:avLst>
              <a:gd name="adj" fmla="val 116548"/>
            </a:avLst>
          </a:prstGeom>
          <a:solidFill>
            <a:srgbClr val="48446D"/>
          </a:solidFill>
        </p:spPr>
      </p:sp>
      <p:sp>
        <p:nvSpPr>
          <p:cNvPr id="23" name="Shape 19"/>
          <p:cNvSpPr/>
          <p:nvPr/>
        </p:nvSpPr>
        <p:spPr>
          <a:xfrm>
            <a:off x="6174581" y="6650950"/>
            <a:ext cx="399574" cy="399574"/>
          </a:xfrm>
          <a:prstGeom prst="roundRect">
            <a:avLst>
              <a:gd name="adj" fmla="val 6668"/>
            </a:avLst>
          </a:prstGeom>
          <a:solidFill>
            <a:srgbClr val="2F2B54"/>
          </a:solidFill>
        </p:spPr>
      </p:sp>
      <p:sp>
        <p:nvSpPr>
          <p:cNvPr id="24" name="Text 20"/>
          <p:cNvSpPr/>
          <p:nvPr/>
        </p:nvSpPr>
        <p:spPr>
          <a:xfrm>
            <a:off x="6306264" y="6725364"/>
            <a:ext cx="136208" cy="2507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50"/>
              </a:lnSpc>
              <a:buNone/>
            </a:pPr>
            <a:r>
              <a:rPr lang="en-US" sz="19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1950" dirty="0"/>
          </a:p>
        </p:txBody>
      </p:sp>
      <p:sp>
        <p:nvSpPr>
          <p:cNvPr id="25" name="Text 21"/>
          <p:cNvSpPr/>
          <p:nvPr/>
        </p:nvSpPr>
        <p:spPr>
          <a:xfrm>
            <a:off x="7351276" y="6628686"/>
            <a:ext cx="2089547" cy="26110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Exercise Library</a:t>
            </a:r>
            <a:endParaRPr lang="en-US" sz="1600" dirty="0"/>
          </a:p>
        </p:txBody>
      </p:sp>
      <p:sp>
        <p:nvSpPr>
          <p:cNvPr id="26" name="Text 22"/>
          <p:cNvSpPr/>
          <p:nvPr/>
        </p:nvSpPr>
        <p:spPr>
          <a:xfrm>
            <a:off x="7351276" y="6996351"/>
            <a:ext cx="6657499" cy="568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Members can access a library of exercises with video demonstrations and detailed descriptions.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413" y="1488162"/>
            <a:ext cx="4971455" cy="525327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07323" y="893564"/>
            <a:ext cx="7702153" cy="12115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Inventory and Equipment Management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6207323" y="2414111"/>
            <a:ext cx="7702153" cy="659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simplifies equipment management, providing a centralized platform for tracking inventory, scheduling maintenance, and allocating equipment.</a:t>
            </a:r>
            <a:endParaRPr lang="en-US" sz="1600" dirty="0"/>
          </a:p>
        </p:txBody>
      </p:sp>
      <p:sp>
        <p:nvSpPr>
          <p:cNvPr id="6" name="Shape 2"/>
          <p:cNvSpPr/>
          <p:nvPr/>
        </p:nvSpPr>
        <p:spPr>
          <a:xfrm>
            <a:off x="6207323" y="3304937"/>
            <a:ext cx="7702153" cy="4030980"/>
          </a:xfrm>
          <a:prstGeom prst="roundRect">
            <a:avLst>
              <a:gd name="adj" fmla="val 767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214943" y="3312557"/>
            <a:ext cx="7686913" cy="591979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8" name="Text 4"/>
          <p:cNvSpPr/>
          <p:nvPr/>
        </p:nvSpPr>
        <p:spPr>
          <a:xfrm>
            <a:off x="6420922" y="3443764"/>
            <a:ext cx="3427690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Feature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10268188" y="3443764"/>
            <a:ext cx="3427690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Description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6214943" y="3904536"/>
            <a:ext cx="7686913" cy="125110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1" name="Text 7"/>
          <p:cNvSpPr/>
          <p:nvPr/>
        </p:nvSpPr>
        <p:spPr>
          <a:xfrm>
            <a:off x="6420922" y="4035743"/>
            <a:ext cx="3427690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Inventory Tracking</a:t>
            </a:r>
            <a:endParaRPr lang="en-US" sz="1600" dirty="0"/>
          </a:p>
        </p:txBody>
      </p:sp>
      <p:sp>
        <p:nvSpPr>
          <p:cNvPr id="12" name="Text 8"/>
          <p:cNvSpPr/>
          <p:nvPr/>
        </p:nvSpPr>
        <p:spPr>
          <a:xfrm>
            <a:off x="10268188" y="4035743"/>
            <a:ext cx="3427690" cy="9886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Comprehensive inventory management system for all gym equipment.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6214943" y="5155644"/>
            <a:ext cx="7686913" cy="921544"/>
          </a:xfrm>
          <a:prstGeom prst="rect">
            <a:avLst/>
          </a:prstGeom>
          <a:solidFill>
            <a:srgbClr val="FFFFFF">
              <a:alpha val="4000"/>
            </a:srgbClr>
          </a:solidFill>
        </p:spPr>
      </p:sp>
      <p:sp>
        <p:nvSpPr>
          <p:cNvPr id="14" name="Text 10"/>
          <p:cNvSpPr/>
          <p:nvPr/>
        </p:nvSpPr>
        <p:spPr>
          <a:xfrm>
            <a:off x="6420922" y="5286851"/>
            <a:ext cx="3427690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Maintenance Scheduling</a:t>
            </a:r>
            <a:endParaRPr lang="en-US" sz="1600" dirty="0"/>
          </a:p>
        </p:txBody>
      </p:sp>
      <p:sp>
        <p:nvSpPr>
          <p:cNvPr id="15" name="Text 11"/>
          <p:cNvSpPr/>
          <p:nvPr/>
        </p:nvSpPr>
        <p:spPr>
          <a:xfrm>
            <a:off x="10268188" y="5286851"/>
            <a:ext cx="3427690" cy="65913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Schedule regular maintenance for equipment and track repair history.</a:t>
            </a:r>
            <a:endParaRPr lang="en-US" sz="1600" dirty="0"/>
          </a:p>
        </p:txBody>
      </p:sp>
      <p:sp>
        <p:nvSpPr>
          <p:cNvPr id="16" name="Shape 12"/>
          <p:cNvSpPr/>
          <p:nvPr/>
        </p:nvSpPr>
        <p:spPr>
          <a:xfrm>
            <a:off x="6214943" y="6077188"/>
            <a:ext cx="7686913" cy="1251109"/>
          </a:xfrm>
          <a:prstGeom prst="rect">
            <a:avLst/>
          </a:prstGeom>
          <a:solidFill>
            <a:srgbClr val="000000">
              <a:alpha val="4000"/>
            </a:srgbClr>
          </a:solidFill>
        </p:spPr>
      </p:sp>
      <p:sp>
        <p:nvSpPr>
          <p:cNvPr id="17" name="Text 13"/>
          <p:cNvSpPr/>
          <p:nvPr/>
        </p:nvSpPr>
        <p:spPr>
          <a:xfrm>
            <a:off x="6420922" y="6208395"/>
            <a:ext cx="3427690" cy="3295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Equipment Allocation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10268188" y="6208395"/>
            <a:ext cx="3427690" cy="9886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Track equipment usage and ensure efficient allocation to members and trainers.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75" y="1496735"/>
            <a:ext cx="4966930" cy="52360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13515" y="572095"/>
            <a:ext cx="5274707" cy="6110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Reporting and Analytics</a:t>
            </a:r>
            <a:endParaRPr lang="en-US" sz="3800" dirty="0"/>
          </a:p>
        </p:txBody>
      </p:sp>
      <p:sp>
        <p:nvSpPr>
          <p:cNvPr id="5" name="Text 1"/>
          <p:cNvSpPr/>
          <p:nvPr/>
        </p:nvSpPr>
        <p:spPr>
          <a:xfrm>
            <a:off x="6213515" y="1494711"/>
            <a:ext cx="7689771" cy="997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The system provides comprehensive reporting and analytics capabilities, enabling gym management to gain valuable insights into gym operations, member behavior, and financial performance.</a:t>
            </a:r>
            <a:endParaRPr lang="en-US" sz="160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15" y="2725698"/>
            <a:ext cx="519351" cy="519351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213515" y="3452693"/>
            <a:ext cx="2444234" cy="3055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Membership Statistics</a:t>
            </a:r>
            <a:endParaRPr lang="en-US" sz="1900" dirty="0"/>
          </a:p>
        </p:txBody>
      </p:sp>
      <p:sp>
        <p:nvSpPr>
          <p:cNvPr id="8" name="Text 3"/>
          <p:cNvSpPr/>
          <p:nvPr/>
        </p:nvSpPr>
        <p:spPr>
          <a:xfrm>
            <a:off x="6213515" y="3882747"/>
            <a:ext cx="3689033" cy="997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Track key membership metrics such as enrollment rates, renewals, and churn.</a:t>
            </a:r>
            <a:endParaRPr lang="en-US" sz="16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4134" y="2725698"/>
            <a:ext cx="519351" cy="519351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214134" y="3452693"/>
            <a:ext cx="2444234" cy="3055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Workout Activity</a:t>
            </a:r>
            <a:endParaRPr lang="en-US" sz="1900" dirty="0"/>
          </a:p>
        </p:txBody>
      </p:sp>
      <p:sp>
        <p:nvSpPr>
          <p:cNvPr id="11" name="Text 5"/>
          <p:cNvSpPr/>
          <p:nvPr/>
        </p:nvSpPr>
        <p:spPr>
          <a:xfrm>
            <a:off x="10214134" y="3882747"/>
            <a:ext cx="3689152" cy="997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Analyze workout patterns, popular exercise types, and member engagement.</a:t>
            </a:r>
            <a:endParaRPr lang="en-US" sz="1600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515" y="5503188"/>
            <a:ext cx="519351" cy="519351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213515" y="6230183"/>
            <a:ext cx="2444710" cy="3055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Financial Performance</a:t>
            </a:r>
            <a:endParaRPr lang="en-US" sz="1900" dirty="0"/>
          </a:p>
        </p:txBody>
      </p:sp>
      <p:sp>
        <p:nvSpPr>
          <p:cNvPr id="14" name="Text 7"/>
          <p:cNvSpPr/>
          <p:nvPr/>
        </p:nvSpPr>
        <p:spPr>
          <a:xfrm>
            <a:off x="6213515" y="6660237"/>
            <a:ext cx="3689033" cy="997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Monitor revenue, expenses, and profitability to optimize gym operations.</a:t>
            </a:r>
            <a:endParaRPr lang="en-US" sz="1600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14134" y="5503188"/>
            <a:ext cx="519351" cy="519351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10214134" y="6230183"/>
            <a:ext cx="2444234" cy="3055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Member Engagement</a:t>
            </a:r>
            <a:endParaRPr lang="en-US" sz="1900" dirty="0"/>
          </a:p>
        </p:txBody>
      </p:sp>
      <p:sp>
        <p:nvSpPr>
          <p:cNvPr id="17" name="Text 9"/>
          <p:cNvSpPr/>
          <p:nvPr/>
        </p:nvSpPr>
        <p:spPr>
          <a:xfrm>
            <a:off x="10214134" y="6660237"/>
            <a:ext cx="3689152" cy="99726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" panose="00000800000000000000" pitchFamily="34" charset="0"/>
                <a:ea typeface="Martel Sans" panose="00000800000000000000" pitchFamily="34" charset="-122"/>
                <a:cs typeface="Martel Sans" panose="00000800000000000000" pitchFamily="34" charset="-120"/>
              </a:rPr>
              <a:t>Identify trends in member activity, class participation, and trainer interaction.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5725</Words>
  <Application>WPS Presentation</Application>
  <PresentationFormat>On-screen Show (16:9)</PresentationFormat>
  <Paragraphs>212</Paragraphs>
  <Slides>13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8" baseType="lpstr">
      <vt:lpstr>Arial</vt:lpstr>
      <vt:lpstr>SimSun</vt:lpstr>
      <vt:lpstr>Wingdings</vt:lpstr>
      <vt:lpstr>Kanit</vt:lpstr>
      <vt:lpstr>Kanit</vt:lpstr>
      <vt:lpstr>Kanit</vt:lpstr>
      <vt:lpstr>Martel Sans</vt:lpstr>
      <vt:lpstr>Martel Sans</vt:lpstr>
      <vt:lpstr>Martel Sans</vt:lpstr>
      <vt:lpstr>Calibri</vt:lpstr>
      <vt:lpstr>Microsoft YaHei</vt:lpstr>
      <vt:lpstr>Arial Unicode MS</vt:lpstr>
      <vt:lpstr>等线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creator>PptxGenJS</dc:creator>
  <dc:subject>PptxGenJS Presentation</dc:subject>
  <cp:lastModifiedBy>Sampath Seelam</cp:lastModifiedBy>
  <cp:revision>2</cp:revision>
  <dcterms:created xsi:type="dcterms:W3CDTF">2024-09-23T07:16:00Z</dcterms:created>
  <dcterms:modified xsi:type="dcterms:W3CDTF">2024-09-23T18:04:47Z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E9C102CA2B884F2790A6201F46D2C780_12</vt:lpwstr>
  </property>
  <property fmtid="{D5CDD505-2E9C-101B-9397-08002B2CF9AE}" pid="3" name="KSOProductBuildVer">
    <vt:lpwstr>1033-12.2.0.18283</vt:lpwstr>
  </property>
</Properties>
</file>